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8"/>
  </p:handoutMasterIdLst>
  <p:sldIdLst>
    <p:sldId id="256" r:id="rId3"/>
    <p:sldId id="268" r:id="rId5"/>
    <p:sldId id="261" r:id="rId6"/>
    <p:sldId id="262" r:id="rId7"/>
    <p:sldId id="263" r:id="rId8"/>
    <p:sldId id="264" r:id="rId9"/>
    <p:sldId id="269" r:id="rId10"/>
    <p:sldId id="265" r:id="rId11"/>
    <p:sldId id="266" r:id="rId12"/>
    <p:sldId id="267" r:id="rId13"/>
    <p:sldId id="275" r:id="rId14"/>
    <p:sldId id="276" r:id="rId15"/>
    <p:sldId id="277" r:id="rId16"/>
    <p:sldId id="278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image" Target="../media/image1.jpeg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image (6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47065" y="273050"/>
            <a:ext cx="9197975" cy="5737860"/>
          </a:xfrm>
          <a:prstGeom prst="rect">
            <a:avLst/>
          </a:prstGeom>
        </p:spPr>
        <p:txBody>
          <a:bodyPr>
            <a:noAutofit/>
          </a:bodyPr>
          <a:p>
            <a:pPr indent="0" algn="l" fontAlgn="auto">
              <a:lnSpc>
                <a:spcPct val="200000"/>
              </a:lnSpc>
              <a:spcAft>
                <a:spcPts val="0"/>
              </a:spcAft>
            </a:pPr>
            <a:r>
              <a:rPr lang="en-GB" sz="7200" b="0" i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Culture clash: </a:t>
            </a:r>
            <a:endParaRPr lang="en-GB" sz="7200" b="0" i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</a:endParaRPr>
          </a:p>
          <a:p>
            <a:pPr indent="0" algn="l" fontAlgn="auto">
              <a:lnSpc>
                <a:spcPct val="200000"/>
              </a:lnSpc>
              <a:spcAft>
                <a:spcPts val="0"/>
              </a:spcAft>
            </a:pPr>
            <a:r>
              <a:rPr lang="en-GB" sz="7200" b="0" i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Whose way is right?</a:t>
            </a:r>
            <a:endParaRPr lang="en-GB" sz="7200" b="0" i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</a:endParaRPr>
          </a:p>
          <a:p>
            <a:pPr indent="0" algn="l" fontAlgn="auto">
              <a:lnSpc>
                <a:spcPct val="200000"/>
              </a:lnSpc>
              <a:spcAft>
                <a:spcPts val="0"/>
              </a:spcAft>
            </a:pPr>
            <a:r>
              <a:rPr lang="en-US" altLang="en-GB" sz="7200" b="0" i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:(</a:t>
            </a:r>
            <a:endParaRPr lang="en-US" altLang="en-GB" sz="7200" b="0" i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10065" y="1175385"/>
            <a:ext cx="4064000" cy="4507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700">
                <a:latin typeface="黑体" charset="0"/>
                <a:ea typeface="黑体" charset="0"/>
              </a:rPr>
              <a:t>6</a:t>
            </a:r>
            <a:endParaRPr lang="en-US" altLang="zh-CN" sz="28700">
              <a:latin typeface="黑体" charset="0"/>
              <a:ea typeface="黑体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4360" y="481330"/>
            <a:ext cx="11303000" cy="569277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buClrTx/>
              <a:buSzTx/>
              <a:buNone/>
            </a:pPr>
            <a:r>
              <a:rPr lang="zh-CN" altLang="en-US" sz="2800"/>
              <a:t>🔹 冲突5：“可以随便跟陌生人聊天吗？”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 在公交车上，看到一个乘客穿着一件印有“Manchester United”的T恤。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•Jack（兴奋地搭话）：“Hey, you like Manchester United? Me too!”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•乘客（尴尬地看了他一眼，没回话，转头看窗外）。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•李明（小声）：“你别这样，陌生人不习惯随便搭话。”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•Jack：“Why not? In the UK, we chat with strangers all the time.”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•李明：“在中国，大多数人不习惯跟陌生人交谈，特别是在公共场合。”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•Jack：“That’s so weird. People here are so quiet.”（这太奇怪了，人们都这么安静。）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（Jack 有些沮丧，而李明则意识到，自己的习惯也许在Jack看来同样奇怪。）</a:t>
            </a:r>
            <a:endParaRPr lang="zh-CN" alt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9615" y="1667510"/>
            <a:ext cx="10732135" cy="255333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buClrTx/>
              <a:buSzTx/>
              <a:buNone/>
            </a:pPr>
            <a:r>
              <a:rPr lang="zh-CN" altLang="en-US" sz="8000" b="1"/>
              <a:t>第五幕：</a:t>
            </a:r>
            <a:endParaRPr lang="zh-CN" altLang="en-US" sz="8000" b="1"/>
          </a:p>
          <a:p>
            <a:pPr algn="l">
              <a:buClrTx/>
              <a:buSzTx/>
              <a:buNone/>
            </a:pPr>
            <a:r>
              <a:rPr lang="zh-CN" altLang="en-US" sz="8000" b="1"/>
              <a:t>理解与融合（课堂演讲）</a:t>
            </a:r>
            <a:endParaRPr lang="zh-CN" altLang="en-US" sz="80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2800" y="949960"/>
            <a:ext cx="10566400" cy="396938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buClrTx/>
              <a:buSzTx/>
              <a:buNone/>
            </a:pPr>
            <a:r>
              <a:rPr lang="zh-CN" altLang="en-US" sz="2800"/>
              <a:t>🔹 高潮：团队合作准备演讲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 和李明被分到同一个小组，要一起做关于“Cultural Differences in Communication”（沟通中的文化差异）的演讲。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•一开始，两人合作不顺利，Jack 想要自由表达，李明却想要背诵标准答案。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•王老师鼓励他们相互学习：“Why not combine both styles?”（为什么不结合两种方式呢？）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•结果，Jack 试着准备一些固定表达，李明尝试用自己的语言表达，最终演讲成功，赢得全班掌声。</a:t>
            </a:r>
            <a:endParaRPr lang="zh-CN" alt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3740" y="842645"/>
            <a:ext cx="10745470" cy="4886325"/>
          </a:xfrm>
          <a:prstGeom prst="rect">
            <a:avLst/>
          </a:prstGeom>
        </p:spPr>
        <p:txBody>
          <a:bodyPr wrap="square">
            <a:noAutofit/>
          </a:bodyPr>
          <a:p>
            <a:pPr algn="l">
              <a:buClrTx/>
              <a:buSzTx/>
              <a:buNone/>
            </a:pPr>
            <a:r>
              <a:rPr lang="zh-CN" altLang="en-US" sz="2800"/>
              <a:t>🔹 结局：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 学会了在中国如何更含蓄地表达拒绝，并且开始尝试适应集体文化。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•李明学会了更直接地表达自己的想法，而不是一味迎合别人。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•他们最终成为了好朋友，互相调侃：“Next time, I’ll use chopsticks if you eat pizza with a fork!”（下次，我用筷子吃饭，但你得用叉子吃披萨！）</a:t>
            </a:r>
            <a:endParaRPr lang="zh-CN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image (6)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647065" y="273050"/>
            <a:ext cx="9197975" cy="5737860"/>
          </a:xfrm>
          <a:prstGeom prst="rect">
            <a:avLst/>
          </a:prstGeom>
        </p:spPr>
        <p:txBody>
          <a:bodyPr>
            <a:noAutofit/>
          </a:bodyPr>
          <a:p>
            <a:pPr indent="0" algn="l" fontAlgn="auto">
              <a:lnSpc>
                <a:spcPct val="200000"/>
              </a:lnSpc>
              <a:spcAft>
                <a:spcPts val="0"/>
              </a:spcAft>
            </a:pPr>
            <a:r>
              <a:rPr lang="en-US" altLang="en-GB" sz="7200" b="0" i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Tks for listening</a:t>
            </a:r>
            <a:endParaRPr lang="en-US" altLang="en-GB" sz="7200" b="0" i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</a:endParaRPr>
          </a:p>
          <a:p>
            <a:pPr indent="0" algn="l" fontAlgn="auto">
              <a:lnSpc>
                <a:spcPct val="200000"/>
              </a:lnSpc>
              <a:spcAft>
                <a:spcPts val="0"/>
              </a:spcAft>
            </a:pPr>
            <a:endParaRPr lang="en-US" altLang="en-GB" sz="7200" b="0" i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</a:endParaRPr>
          </a:p>
          <a:p>
            <a:pPr indent="0" algn="l" fontAlgn="auto">
              <a:lnSpc>
                <a:spcPct val="200000"/>
              </a:lnSpc>
              <a:spcAft>
                <a:spcPts val="0"/>
              </a:spcAft>
            </a:pPr>
            <a:r>
              <a:rPr lang="en-US" altLang="en-GB" sz="7200" b="0" i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:)</a:t>
            </a:r>
            <a:endParaRPr lang="en-US" altLang="en-GB" sz="7200" b="0" i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9410065" y="1175385"/>
            <a:ext cx="4064000" cy="4507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700">
                <a:latin typeface="黑体" charset="0"/>
                <a:ea typeface="黑体" charset="0"/>
              </a:rPr>
              <a:t>6</a:t>
            </a:r>
            <a:endParaRPr lang="en-US" altLang="zh-CN" sz="28700">
              <a:latin typeface="黑体" charset="0"/>
              <a:ea typeface="黑体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68705" y="1261110"/>
            <a:ext cx="9873615" cy="378460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8000" b="1"/>
              <a:t>第一幕：</a:t>
            </a:r>
            <a:endParaRPr lang="zh-CN" altLang="en-US" sz="8000" b="1"/>
          </a:p>
          <a:p>
            <a:r>
              <a:rPr lang="zh-CN" altLang="en-US" sz="8000" b="1"/>
              <a:t>初次见面，冲突开始（宿舍）</a:t>
            </a:r>
            <a:endParaRPr lang="zh-CN" altLang="en-US" sz="8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7545" y="694055"/>
            <a:ext cx="10837545" cy="5153025"/>
          </a:xfrm>
          <a:prstGeom prst="rect">
            <a:avLst/>
          </a:prstGeom>
        </p:spPr>
        <p:txBody>
          <a:bodyPr>
            <a:noAutofit/>
          </a:bodyPr>
          <a:p>
            <a:r>
              <a:rPr lang="zh-CN" altLang="en-US" sz="2800"/>
              <a:t>🔹 </a:t>
            </a:r>
            <a:r>
              <a:rPr lang="zh-CN" altLang="en-US" sz="2800" b="1"/>
              <a:t>冲突</a:t>
            </a:r>
            <a:r>
              <a:rPr lang="en-US" altLang="zh-CN" sz="2800" b="1"/>
              <a:t>1</a:t>
            </a:r>
            <a:r>
              <a:rPr lang="zh-CN" altLang="en-US" sz="2800" b="1"/>
              <a:t>：“你是要睡上铺还是下铺？”</a:t>
            </a:r>
            <a:endParaRPr lang="zh-CN" altLang="en-US" sz="2800" b="1"/>
          </a:p>
          <a:p>
            <a:r>
              <a:rPr lang="en-US" altLang="zh-CN" sz="2800"/>
              <a:t>•</a:t>
            </a:r>
            <a:r>
              <a:rPr lang="zh-CN" altLang="en-US" sz="2800"/>
              <a:t>李明：“</a:t>
            </a:r>
            <a:r>
              <a:rPr lang="en-US" altLang="zh-CN" sz="2800"/>
              <a:t>Jack</a:t>
            </a:r>
            <a:r>
              <a:rPr lang="zh-CN" altLang="en-US" sz="2800"/>
              <a:t>，你想睡上铺还是下铺？”</a:t>
            </a:r>
            <a:endParaRPr lang="zh-CN" altLang="en-US" sz="2800"/>
          </a:p>
          <a:p>
            <a:r>
              <a:rPr lang="en-US" altLang="zh-CN" sz="2800"/>
              <a:t>•Jack</a:t>
            </a:r>
            <a:r>
              <a:rPr lang="zh-CN" altLang="en-US" sz="2800"/>
              <a:t>：“</a:t>
            </a:r>
            <a:r>
              <a:rPr lang="en-US" altLang="zh-CN" sz="2800"/>
              <a:t>I don’t care. You decide.”</a:t>
            </a:r>
            <a:r>
              <a:rPr lang="zh-CN" altLang="en-US" sz="2800"/>
              <a:t>（我无所谓，你决定。）</a:t>
            </a:r>
            <a:endParaRPr lang="zh-CN" altLang="en-US" sz="2800"/>
          </a:p>
          <a:p>
            <a:r>
              <a:rPr lang="en-US" altLang="zh-CN" sz="2800"/>
              <a:t>•</a:t>
            </a:r>
            <a:r>
              <a:rPr lang="zh-CN" altLang="en-US" sz="2800"/>
              <a:t>李明（犹豫了一下）：“你是客人，你先选吧。”</a:t>
            </a:r>
            <a:endParaRPr lang="zh-CN" altLang="en-US" sz="2800"/>
          </a:p>
          <a:p>
            <a:r>
              <a:rPr lang="en-US" altLang="zh-CN" sz="2800"/>
              <a:t>•Jack</a:t>
            </a:r>
            <a:r>
              <a:rPr lang="zh-CN" altLang="en-US" sz="2800"/>
              <a:t>：“</a:t>
            </a:r>
            <a:r>
              <a:rPr lang="en-US" altLang="zh-CN" sz="2800"/>
              <a:t>Okay, then I take the bottom bunk.”</a:t>
            </a:r>
            <a:endParaRPr lang="en-US" altLang="zh-CN" sz="2800"/>
          </a:p>
          <a:p>
            <a:r>
              <a:rPr lang="en-US" altLang="zh-CN" sz="2800"/>
              <a:t>•</a:t>
            </a:r>
            <a:r>
              <a:rPr lang="zh-CN" altLang="en-US" sz="2800"/>
              <a:t>李明（愣住，心想：按中国文化，客人应该谦让才对，</a:t>
            </a:r>
            <a:r>
              <a:rPr lang="en-US" altLang="zh-CN" sz="2800"/>
              <a:t>Jack</a:t>
            </a:r>
            <a:r>
              <a:rPr lang="zh-CN" altLang="en-US" sz="2800"/>
              <a:t>怎么就直接答应了？）</a:t>
            </a:r>
            <a:endParaRPr lang="zh-CN" altLang="en-US" sz="2800"/>
          </a:p>
          <a:p>
            <a:r>
              <a:rPr lang="zh-CN" altLang="en-US" sz="2800"/>
              <a:t>（李明有点不适应</a:t>
            </a:r>
            <a:r>
              <a:rPr lang="en-US" altLang="zh-CN" sz="2800"/>
              <a:t>Jack</a:t>
            </a:r>
            <a:r>
              <a:rPr lang="zh-CN" altLang="en-US" sz="2800"/>
              <a:t>的直接，而</a:t>
            </a:r>
            <a:r>
              <a:rPr lang="en-US" altLang="zh-CN" sz="2800"/>
              <a:t>Jack</a:t>
            </a:r>
            <a:r>
              <a:rPr lang="zh-CN" altLang="en-US" sz="2800"/>
              <a:t>完全没意识到李明的困惑。）</a:t>
            </a:r>
            <a:endParaRPr lang="zh-CN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5630" y="597535"/>
            <a:ext cx="11000740" cy="5706745"/>
          </a:xfrm>
          <a:prstGeom prst="rect">
            <a:avLst/>
          </a:prstGeom>
        </p:spPr>
        <p:txBody>
          <a:bodyPr>
            <a:noAutofit/>
          </a:bodyPr>
          <a:p>
            <a:pPr algn="l">
              <a:buClrTx/>
              <a:buSzTx/>
              <a:buNone/>
            </a:pPr>
            <a:r>
              <a:rPr lang="zh-CN" altLang="en-US" sz="2800"/>
              <a:t>🔹 冲突2：“随手拿零食 vs. 个人空间”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•李明发现Jack带了一袋薯片，笑着拿了一些吃。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•Jack（惊讶）：“Hey! You should ask first!”（你应该先问一下！）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•李明（不好意思）：“在中国，朋友之间不会那么见外。”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•Jack（皱眉）：“But in the UK, we respect personal space. My stuff is mine unless I offer.”（但在英国，我们尊重个人空间，东西是我的，除非我主动分享。）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•李明（心想：难道朋友之间不应该是互相分享的吗？）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（两人开始有点不开心，但没有吵架，只是觉得对方“奇怪”。）</a:t>
            </a:r>
            <a:endParaRPr lang="zh-CN" alt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20775" y="1271905"/>
            <a:ext cx="10444480" cy="378460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buClrTx/>
              <a:buSzTx/>
              <a:buNone/>
            </a:pPr>
            <a:r>
              <a:rPr lang="zh-CN" altLang="en-US" sz="8000" b="1"/>
              <a:t>第二幕：</a:t>
            </a:r>
            <a:endParaRPr lang="zh-CN" altLang="en-US" sz="8000" b="1"/>
          </a:p>
          <a:p>
            <a:pPr algn="l">
              <a:buClrTx/>
              <a:buSzTx/>
              <a:buNone/>
            </a:pPr>
            <a:r>
              <a:rPr lang="zh-CN" altLang="en-US" sz="8000" b="1"/>
              <a:t>课堂上的不同学习方式（教室）</a:t>
            </a:r>
            <a:endParaRPr lang="zh-CN" altLang="en-US" sz="80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24255" y="475615"/>
            <a:ext cx="10144125" cy="5681345"/>
          </a:xfrm>
          <a:prstGeom prst="rect">
            <a:avLst/>
          </a:prstGeom>
        </p:spPr>
        <p:txBody>
          <a:bodyPr>
            <a:noAutofit/>
          </a:bodyPr>
          <a:p>
            <a:pPr algn="l">
              <a:buClrTx/>
              <a:buSzTx/>
              <a:buNone/>
            </a:pPr>
            <a:r>
              <a:rPr lang="zh-CN" altLang="en-US" sz="2800"/>
              <a:t>🔹 冲突3：“死记硬背 vs. 自由表达”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 发现李明在死记硬背英语作文：“Why are you memorizing every word?”（你为什么要死记硬背？）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•李明：“这样考试才能得高分。”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•Jack：“But in the UK, we just learn the main idea and express it in our own way.”（但在英国，我们只需要理解大意，然后用自己的方式表达。）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•李明：“中国考试讲究标准答案，你们的方式在这里行不通。”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•Jack：“But does that really help you speak better English?”（但这样真的能让你更会说英语吗？）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（两人开始争论，课堂氛围变得有些尴尬，王老师介入，引导他们思考不同的教育方式。）</a:t>
            </a:r>
            <a:endParaRPr lang="zh-CN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685800" y="1536700"/>
            <a:ext cx="10821035" cy="378460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buClrTx/>
              <a:buSzTx/>
              <a:buNone/>
            </a:pPr>
            <a:r>
              <a:rPr lang="zh-CN" altLang="en-US" sz="8000" b="1"/>
              <a:t>第三幕：</a:t>
            </a:r>
            <a:endParaRPr lang="zh-CN" altLang="en-US" sz="8000" b="1"/>
          </a:p>
          <a:p>
            <a:pPr algn="l">
              <a:buClrTx/>
              <a:buSzTx/>
              <a:buNone/>
            </a:pPr>
            <a:r>
              <a:rPr lang="zh-CN" altLang="en-US" sz="8000" b="1"/>
              <a:t>餐厅里的餐桌礼仪冲突（食堂）</a:t>
            </a:r>
            <a:endParaRPr lang="zh-CN" altLang="en-US" sz="80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85875" y="151765"/>
            <a:ext cx="9620250" cy="612394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buClrTx/>
              <a:buSzTx/>
              <a:buNone/>
            </a:pPr>
            <a:r>
              <a:rPr lang="zh-CN" altLang="en-US" sz="2800"/>
              <a:t>🔹 冲突4：“用餐方式不同”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 在食堂夹了一块排骨，直接用手拿起来啃。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•李明（惊讶）：“你不用筷子吗？”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•Jack：“It’s easier this way!”（这样更方便啊！）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•李明：“在中国，用手抓东西吃有点不礼貌。”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•Jack：“But in the UK, we eat pizza, burgers, and even chicken with our hands.”（但在英国，我们吃披萨、汉堡、炸鸡都是直接用手的。）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•小赵：“哈哈，这就是文化差异！Jack，你要不要试试筷子？”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•Jack（尝试用筷子，结果夹菜掉了）：“This is so hard!”（这太难了！）</a:t>
            </a:r>
            <a:endParaRPr lang="zh-CN" altLang="en-US" sz="2800"/>
          </a:p>
          <a:p>
            <a:pPr algn="l">
              <a:buClrTx/>
              <a:buSzTx/>
              <a:buNone/>
            </a:pPr>
            <a:r>
              <a:rPr lang="zh-CN" altLang="en-US" sz="2800"/>
              <a:t>（大家笑作一团，气氛缓和了一些，但Jack还是不太适应中国的餐桌礼仪。）</a:t>
            </a:r>
            <a:endParaRPr lang="zh-CN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1950" y="2152015"/>
            <a:ext cx="11467465" cy="255333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buClrTx/>
              <a:buSzTx/>
              <a:buNone/>
            </a:pPr>
            <a:r>
              <a:rPr lang="zh-CN" altLang="en-US" sz="8000" b="1"/>
              <a:t>第四幕：</a:t>
            </a:r>
            <a:endParaRPr lang="zh-CN" altLang="en-US" sz="8000" b="1"/>
          </a:p>
          <a:p>
            <a:pPr algn="l">
              <a:buClrTx/>
              <a:buSzTx/>
              <a:buNone/>
            </a:pPr>
            <a:r>
              <a:rPr lang="zh-CN" altLang="en-US" sz="8000" b="1"/>
              <a:t>社交方式的不同（公交车）</a:t>
            </a:r>
            <a:endParaRPr lang="zh-CN" altLang="en-US" sz="8000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2127</Words>
  <Application>WPS 演示</Application>
  <PresentationFormat>宽屏</PresentationFormat>
  <Paragraphs>82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Kingsoft Math</vt:lpstr>
      <vt:lpstr>黑体</vt:lpstr>
      <vt:lpstr>汉仪中黑KW</vt:lpstr>
      <vt:lpstr>Apple Color Emoji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苦力怕Creeper</cp:lastModifiedBy>
  <cp:revision>16</cp:revision>
  <dcterms:created xsi:type="dcterms:W3CDTF">2025-03-06T11:35:01Z</dcterms:created>
  <dcterms:modified xsi:type="dcterms:W3CDTF">2025-03-06T11:35:01Z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2052-6.8.2.8850</vt:lpwstr>
  </property>
  <property fmtid="{D5CDD505-2E9C-101B-9397-08002B2CF9AE}" pid="3" name="ICV">
    <vt:lpwstr>B5AF743E792E9EA4D17DC9679E406157_41</vt:lpwstr>
  </property>
</Properties>
</file>